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597775" cy="10729913"/>
  <p:notesSz cx="6858000" cy="9144000"/>
  <p:defaultTextStyle>
    <a:defPPr>
      <a:defRPr lang="ru-RU"/>
    </a:defPPr>
    <a:lvl1pPr marL="0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3631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7262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0893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4525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18156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1787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65418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89049" algn="l" defTabSz="1047262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0">
          <p15:clr>
            <a:srgbClr val="A4A3A4"/>
          </p15:clr>
        </p15:guide>
        <p15:guide id="2" pos="2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2611" y="67"/>
      </p:cViewPr>
      <p:guideLst>
        <p:guide orient="horz" pos="3380"/>
        <p:guide pos="23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9833" y="3333230"/>
            <a:ext cx="6458109" cy="229997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9666" y="6080284"/>
            <a:ext cx="5318443" cy="27420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7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0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4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8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65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31290" y="573753"/>
            <a:ext cx="1282125" cy="122052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4917" y="573753"/>
            <a:ext cx="3719745" cy="1220527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72" y="6894963"/>
            <a:ext cx="6458109" cy="213108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0172" y="4547796"/>
            <a:ext cx="6458109" cy="234716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363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72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0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45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181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17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65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890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917" y="3338196"/>
            <a:ext cx="2500934" cy="94408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12481" y="3338196"/>
            <a:ext cx="2500934" cy="94408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29694"/>
            <a:ext cx="6837998" cy="178831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890" y="2401812"/>
            <a:ext cx="3357003" cy="1000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631" indent="0">
              <a:buNone/>
              <a:defRPr sz="2300" b="1"/>
            </a:lvl2pPr>
            <a:lvl3pPr marL="1047262" indent="0">
              <a:buNone/>
              <a:defRPr sz="2100" b="1"/>
            </a:lvl3pPr>
            <a:lvl4pPr marL="1570893" indent="0">
              <a:buNone/>
              <a:defRPr sz="1800" b="1"/>
            </a:lvl4pPr>
            <a:lvl5pPr marL="2094525" indent="0">
              <a:buNone/>
              <a:defRPr sz="1800" b="1"/>
            </a:lvl5pPr>
            <a:lvl6pPr marL="2618156" indent="0">
              <a:buNone/>
              <a:defRPr sz="1800" b="1"/>
            </a:lvl6pPr>
            <a:lvl7pPr marL="3141787" indent="0">
              <a:buNone/>
              <a:defRPr sz="1800" b="1"/>
            </a:lvl7pPr>
            <a:lvl8pPr marL="3665418" indent="0">
              <a:buNone/>
              <a:defRPr sz="1800" b="1"/>
            </a:lvl8pPr>
            <a:lvl9pPr marL="41890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9890" y="3402773"/>
            <a:ext cx="3357003" cy="61821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59565" y="2401812"/>
            <a:ext cx="3358322" cy="100096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3631" indent="0">
              <a:buNone/>
              <a:defRPr sz="2300" b="1"/>
            </a:lvl2pPr>
            <a:lvl3pPr marL="1047262" indent="0">
              <a:buNone/>
              <a:defRPr sz="2100" b="1"/>
            </a:lvl3pPr>
            <a:lvl4pPr marL="1570893" indent="0">
              <a:buNone/>
              <a:defRPr sz="1800" b="1"/>
            </a:lvl4pPr>
            <a:lvl5pPr marL="2094525" indent="0">
              <a:buNone/>
              <a:defRPr sz="1800" b="1"/>
            </a:lvl5pPr>
            <a:lvl6pPr marL="2618156" indent="0">
              <a:buNone/>
              <a:defRPr sz="1800" b="1"/>
            </a:lvl6pPr>
            <a:lvl7pPr marL="3141787" indent="0">
              <a:buNone/>
              <a:defRPr sz="1800" b="1"/>
            </a:lvl7pPr>
            <a:lvl8pPr marL="3665418" indent="0">
              <a:buNone/>
              <a:defRPr sz="1800" b="1"/>
            </a:lvl8pPr>
            <a:lvl9pPr marL="418904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59565" y="3402773"/>
            <a:ext cx="3358322" cy="618212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27210"/>
            <a:ext cx="2499616" cy="181812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0519" y="427210"/>
            <a:ext cx="4247368" cy="915768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9889" y="2245334"/>
            <a:ext cx="2499616" cy="7339560"/>
          </a:xfrm>
        </p:spPr>
        <p:txBody>
          <a:bodyPr/>
          <a:lstStyle>
            <a:lvl1pPr marL="0" indent="0">
              <a:buNone/>
              <a:defRPr sz="1600"/>
            </a:lvl1pPr>
            <a:lvl2pPr marL="523631" indent="0">
              <a:buNone/>
              <a:defRPr sz="1400"/>
            </a:lvl2pPr>
            <a:lvl3pPr marL="1047262" indent="0">
              <a:buNone/>
              <a:defRPr sz="1100"/>
            </a:lvl3pPr>
            <a:lvl4pPr marL="1570893" indent="0">
              <a:buNone/>
              <a:defRPr sz="1000"/>
            </a:lvl4pPr>
            <a:lvl5pPr marL="2094525" indent="0">
              <a:buNone/>
              <a:defRPr sz="1000"/>
            </a:lvl5pPr>
            <a:lvl6pPr marL="2618156" indent="0">
              <a:buNone/>
              <a:defRPr sz="1000"/>
            </a:lvl6pPr>
            <a:lvl7pPr marL="3141787" indent="0">
              <a:buNone/>
              <a:defRPr sz="1000"/>
            </a:lvl7pPr>
            <a:lvl8pPr marL="3665418" indent="0">
              <a:buNone/>
              <a:defRPr sz="1000"/>
            </a:lvl8pPr>
            <a:lvl9pPr marL="418904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9217" y="7510940"/>
            <a:ext cx="4558665" cy="8867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9217" y="958737"/>
            <a:ext cx="4558665" cy="6437948"/>
          </a:xfrm>
        </p:spPr>
        <p:txBody>
          <a:bodyPr/>
          <a:lstStyle>
            <a:lvl1pPr marL="0" indent="0">
              <a:buNone/>
              <a:defRPr sz="3700"/>
            </a:lvl1pPr>
            <a:lvl2pPr marL="523631" indent="0">
              <a:buNone/>
              <a:defRPr sz="3200"/>
            </a:lvl2pPr>
            <a:lvl3pPr marL="1047262" indent="0">
              <a:buNone/>
              <a:defRPr sz="2700"/>
            </a:lvl3pPr>
            <a:lvl4pPr marL="1570893" indent="0">
              <a:buNone/>
              <a:defRPr sz="2300"/>
            </a:lvl4pPr>
            <a:lvl5pPr marL="2094525" indent="0">
              <a:buNone/>
              <a:defRPr sz="2300"/>
            </a:lvl5pPr>
            <a:lvl6pPr marL="2618156" indent="0">
              <a:buNone/>
              <a:defRPr sz="2300"/>
            </a:lvl6pPr>
            <a:lvl7pPr marL="3141787" indent="0">
              <a:buNone/>
              <a:defRPr sz="2300"/>
            </a:lvl7pPr>
            <a:lvl8pPr marL="3665418" indent="0">
              <a:buNone/>
              <a:defRPr sz="2300"/>
            </a:lvl8pPr>
            <a:lvl9pPr marL="418904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9217" y="8397649"/>
            <a:ext cx="4558665" cy="1259273"/>
          </a:xfrm>
        </p:spPr>
        <p:txBody>
          <a:bodyPr/>
          <a:lstStyle>
            <a:lvl1pPr marL="0" indent="0">
              <a:buNone/>
              <a:defRPr sz="1600"/>
            </a:lvl1pPr>
            <a:lvl2pPr marL="523631" indent="0">
              <a:buNone/>
              <a:defRPr sz="1400"/>
            </a:lvl2pPr>
            <a:lvl3pPr marL="1047262" indent="0">
              <a:buNone/>
              <a:defRPr sz="1100"/>
            </a:lvl3pPr>
            <a:lvl4pPr marL="1570893" indent="0">
              <a:buNone/>
              <a:defRPr sz="1000"/>
            </a:lvl4pPr>
            <a:lvl5pPr marL="2094525" indent="0">
              <a:buNone/>
              <a:defRPr sz="1000"/>
            </a:lvl5pPr>
            <a:lvl6pPr marL="2618156" indent="0">
              <a:buNone/>
              <a:defRPr sz="1000"/>
            </a:lvl6pPr>
            <a:lvl7pPr marL="3141787" indent="0">
              <a:buNone/>
              <a:defRPr sz="1000"/>
            </a:lvl7pPr>
            <a:lvl8pPr marL="3665418" indent="0">
              <a:buNone/>
              <a:defRPr sz="1000"/>
            </a:lvl8pPr>
            <a:lvl9pPr marL="418904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889" y="429694"/>
            <a:ext cx="6837998" cy="1788319"/>
          </a:xfrm>
          <a:prstGeom prst="rect">
            <a:avLst/>
          </a:prstGeom>
        </p:spPr>
        <p:txBody>
          <a:bodyPr vert="horz" lIns="104726" tIns="52363" rIns="104726" bIns="523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9889" y="2503648"/>
            <a:ext cx="6837998" cy="7081246"/>
          </a:xfrm>
          <a:prstGeom prst="rect">
            <a:avLst/>
          </a:prstGeom>
        </p:spPr>
        <p:txBody>
          <a:bodyPr vert="horz" lIns="104726" tIns="52363" rIns="104726" bIns="523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9889" y="9945041"/>
            <a:ext cx="1772814" cy="571268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AD66E-FF5E-4F91-9816-838EAB5D4BBD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95907" y="9945041"/>
            <a:ext cx="2405962" cy="571268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45072" y="9945041"/>
            <a:ext cx="1772814" cy="571268"/>
          </a:xfrm>
          <a:prstGeom prst="rect">
            <a:avLst/>
          </a:prstGeom>
        </p:spPr>
        <p:txBody>
          <a:bodyPr vert="horz" lIns="104726" tIns="52363" rIns="104726" bIns="5236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67B0C-E315-4DAC-BD53-557CFE5735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7262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2723" indent="-392723" algn="l" defTabSz="1047262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0901" indent="-327269" algn="l" defTabSz="1047262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9078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32709" indent="-261816" algn="l" defTabSz="1047262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6340" indent="-261816" algn="l" defTabSz="1047262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71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03603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27234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0865" indent="-261816" algn="l" defTabSz="104726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3631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7262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0893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4525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8156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1787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65418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89049" algn="l" defTabSz="104726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-34925"/>
            <a:ext cx="7561263" cy="107648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4671" y="2340620"/>
            <a:ext cx="4176464" cy="64807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uk-UA" dirty="0"/>
              <a:t>     Консультація для батьків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543" y="3420740"/>
            <a:ext cx="6192688" cy="919554"/>
          </a:xfrm>
          <a:prstGeom prst="rect">
            <a:avLst/>
          </a:prstGeom>
          <a:noFill/>
        </p:spPr>
        <p:txBody>
          <a:bodyPr wrap="none" rtlCol="0">
            <a:prstTxWarp prst="textCanUp">
              <a:avLst/>
            </a:prstTxWarp>
            <a:spAutoFit/>
          </a:bodyPr>
          <a:lstStyle/>
          <a:p>
            <a:r>
              <a:rPr lang="uk-UA" dirty="0"/>
              <a:t>    Як навчити дітей здоровому способу життя </a:t>
            </a:r>
            <a:endParaRPr lang="ru-RU" dirty="0"/>
          </a:p>
        </p:txBody>
      </p:sp>
      <p:sp>
        <p:nvSpPr>
          <p:cNvPr id="6146" name="AutoShape 2" descr="Спорт в житті дитини | zp-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Спорт в житті дитини | zp-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Спорт в житті дитини | zp-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Спорт – запорука здоров'я вашої дитини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583" y="6373068"/>
            <a:ext cx="5184701" cy="299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7561263" cy="1076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535" y="684436"/>
            <a:ext cx="6480720" cy="9217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02543" y="828452"/>
            <a:ext cx="6463184" cy="71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Дошкільний вік ваших дітей – це важливий період для виховання й розвитку тих умінь і навичок, які слугуватимуть їх здоров’ю все життя. І не менш важливий період для закладання підвалин міцного здоров’я, здорової психіки, моральної стійкості, гармонійного розвитку, уміння і потреби саморозвитку.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Дитині необхідні розумні правила і обмеження, які поступово з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’я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вляються в їхньому житті.  Саме батьки закладають основи життєвої компетентності своєї дитини, допомагають своїм чадам опановувати складну науку життя.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Здоровий спосіб життя для дітей дошкільного віку визначається такими параметрами: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дотримання режиму дня;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належне оволодіння культурно-гігієнічними навичками;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раціональне харчування та культура споживання їжі;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дотримання рухового і повітряного режимів;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режим активної діяльності та відпочинку;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профілактичні заходи для збереження здоров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’я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духовний розвиток і гармонійні стосунки з довкіллям та із самим собою;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душевний комфорт і психологічна рівновага.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Здоровий спосіб життя – не просто сума засвоєних знань, а стиль життя, адекватна поведінка у різноманітних ситуація.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 дитину змалечку берегти своє здоров’я - завдання батьків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В Иванове прошел спортивный праздник «Папа, мама, я – спортивная семья» |  Кстати.news Ивано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711" y="8029252"/>
            <a:ext cx="3694212" cy="223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7561263" cy="1076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543" y="684436"/>
            <a:ext cx="6480720" cy="9217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74551" y="756444"/>
            <a:ext cx="633670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БАТЬКИ - ПРИКЛАД ДЛЯ ДІТЕЙ</a:t>
            </a:r>
            <a:endParaRPr kumimoji="0" lang="ru-RU" sz="1400" b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1.Будьте гарним прикладом для своїх дітей у ставленні до власного здоров’я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Ведіть здоровий спосіб життя.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Займайтесь фізичною культурою, виконуйте вранці вправи ранкової гімнастики. Виробляйте сталу звичку та потребу в цьому.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Практикуйте вдома певну систему оздоровлення всіх членів родини, в тому числі й дитини.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uk-UA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Створіть 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сім</a:t>
            </a:r>
            <a:r>
              <a:rPr kumimoji="0" lang="el-GR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΄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 активно-динамічний відпочинок.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Організовуйте сімейні прогулянки на природу, щоб змалечку привити дітям бережливе ставлення до навколишнього середовища.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Розумійте, що здоровий спосіб життя – це правильно організована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діяльність, сприятливі умови побуту, активний відпочинок і здоровий мікроклімат у родині. 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Не паліть і не пийте спиртних напоїв у присутності дітей. Пам'ятайте! Діти схильні імітувати ваші дії в дитячому садку.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Формуйте у дітей світоглядно-оздоровчу поведінку на основі реалізації принципів: пізнай себе, створи себе і допоможи собі сам.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6" descr="Мама, папа, Я - спортивная семья!&quot; - Сайт учителя физической культуры  Шапочкиной Елены Леонидовны г. Твер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711" y="6733108"/>
            <a:ext cx="3163441" cy="290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7561263" cy="1076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543" y="684436"/>
            <a:ext cx="6480720" cy="9217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74551" y="1260500"/>
            <a:ext cx="63367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10.Впроваджуйте різноманітні форми роботи з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валеологічного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виховання, спрямовані на формування в дітей уявлень про правила безпечної поведінки під час ігор, про можливості людського організму, про користь рухової активності, здоровий спосіб життя.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11.Застосовуйте вдома різні профілактично -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корекційні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вправи з олівцями, скакалками та іншими підручними предметами.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12.Привчайте дітей щоденно піклуватися про своє здоров’я: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виконувати різні фізичні вправи;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правильно харчуватись;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загартовуватись;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спілкуватися з друзями;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дотримуватися особистої гігієни; 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endParaRPr lang="uk-UA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- дотримуватися режиму дня; </a:t>
            </a:r>
          </a:p>
        </p:txBody>
      </p:sp>
      <p:pic>
        <p:nvPicPr>
          <p:cNvPr id="8" name="Picture 6" descr="клипарт родители и дети безопасность: 22 тыс изображений найдено в  Яндекс.Картинках | Hola familia, Familia, Sagrada famil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711" y="6445076"/>
            <a:ext cx="3371528" cy="2516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7561263" cy="1076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543" y="684436"/>
            <a:ext cx="6480720" cy="9217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74551" y="1260500"/>
            <a:ext cx="6247160" cy="52704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Дотримуйтесь завжди правил гігієни та привчайте до цього дитину.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Не забувайте, що правила особистої гігієни пов’язані з усіма видами діяльності і відпочинку дітей. Особиста гігієна – це піклування про чистоту тіла, одягу, взуття.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Систематично контролюйте якість виконання культурно-гігієнічних завдань.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Виконання дітьми культурно-гігієнічних навичок супроводжуйте відповідною мотивацією.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Розвивайте у дітей вміння та навички догляду за тілом.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Привчайте дитину правильно чистити зуби.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Слідкуйте, щоб дитина мила руки перед прийманням їжі, після туалету, повернення з прогулянки, ігор із тваринами та завжди, коли руки брудні.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Привчайте дітей мити ноги не тільки перед нічним сном, але й перед денним, особливо влітку.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Регулярно </a:t>
            </a:r>
            <a:r>
              <a:rPr kumimoji="0" lang="uk-UA" sz="1400" b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зрізайте</a:t>
            </a: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нігті на руках і ногах, тримайте їх у чистоті.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10.Зачісуйте волосся дитині її власним гребінцем. Мийте волосся не рідше ніж раз на тиждень. </a:t>
            </a:r>
            <a:endParaRPr kumimoji="0" lang="uk-UA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06799" y="900460"/>
            <a:ext cx="1368152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Гігієна</a:t>
            </a:r>
            <a:endParaRPr kumimoji="0" lang="uk-UA" sz="1800" b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Российские дети чистят зубы не менее активно своих сверстников из Европы и  США - Газета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671" y="6949132"/>
            <a:ext cx="3858725" cy="257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7561263" cy="1076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543" y="684436"/>
            <a:ext cx="6480720" cy="9217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862783" y="756444"/>
            <a:ext cx="1584176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Харчування</a:t>
            </a:r>
            <a:endParaRPr kumimoji="0" lang="uk-UA" sz="1800" b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74551" y="1260500"/>
            <a:ext cx="6336704" cy="71633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Пам’ятайте, що раціональне харчування – одна з основних умов здоров’я людини, її довголіття, плідної праці.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Поєднуйте у їжі, в правильному співвідношенні речовини, які входять до складу тканин людського організму: білки, жири, вуглеводи, мінеральні солі, вітаміни, воду.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Дотримуйтесь режиму харчування. Зумійте переконати свою дитину споживати всі пропоновані їй страви, навіть ті, які вона не любить, але які для неї необхідні й корисні.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Не підгодовуйте дитину в проміжках навіть тоді, коли вона попросить їсти. Ласкаво поясніть, що їсти треба у відведений для цього час.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Давайте тільки ту кількість їжі, яку дитина з’їдає із задоволенням.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Утримуйтесь від розмов про те, що дитина мало або майже нічого не їсть, бо вони шкідливі.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Дотримуйтесь навичок гігієни харчування і виробляйте їх у дітей.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Пам’ятайте, що апетит частково залежить від сервірування столу, естетичного оформлення страв, уміння дитини користуватися виделкою, ложкою, володіння елементарними навичками культури споживання їжі.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Підкреслюйте необхідність добре пережовувати їжу, не вживати надто гарячої чи холодної страви, не відкушувати великих шматочків, жувати із закритим ротом. </a:t>
            </a:r>
            <a:b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10.Не забувайте, що найкориснішими є ті овочі і фрукти, які властиві нашому регіону, ростуть у наших садах. </a:t>
            </a:r>
            <a:endParaRPr kumimoji="0" lang="uk-UA" sz="16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Lenagold - Клипарт - Тыквы и кабачки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639" y="8317284"/>
            <a:ext cx="180020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Фрукти для зниження тиску. Здоров'я - Новини Рівного та області — Рівне  Вечірнє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6999" y="8317284"/>
            <a:ext cx="2314878" cy="1445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онспект проведения гимнастики пробуждения | Контент-платформа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2" y="0"/>
            <a:ext cx="7561263" cy="107648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2543" y="684436"/>
            <a:ext cx="6480720" cy="9217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790775" y="756444"/>
            <a:ext cx="2232248" cy="338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  Художнє слово</a:t>
            </a:r>
            <a:endParaRPr kumimoji="0" lang="uk-UA" sz="1800" b="1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559" y="1620540"/>
            <a:ext cx="3312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                      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Здоров’я — основа усього на світі,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Здоровими бути бажають всі діти,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Для цього потрібно щоденно вмиватись,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Робити зарядку і тепло вдягатись.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Себе гартувати водою і сонцем.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солодко спати з відкритим віконцем.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їсти усе, що на стіл подають,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Бо страви нам росту і сил додають.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46959" y="1620540"/>
            <a:ext cx="26187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Головне  -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здоровим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бути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Головне — здоровим бути —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Це потрібно всім збагнути!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Бо як є здоров’я й сила,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 весь світ людині милий.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Й думка в неї веселенька,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тоді вона жвавенька.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Все їй хочеться робити,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сміятись, і радіти.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А як тільки захворіє —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Зразу й сонечко тускніє.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Тому це запам’ятай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Й про своє здоров’я дбай!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8567" y="4140820"/>
            <a:ext cx="26907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Хто здоровий, той сміється,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Все йому в житті вдається,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Радість б'ється в нім щоднини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Це ж чудово для людини!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Хто здоровий, той не плаче,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Жде його в житті удача.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Він уміє працювати,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Вчитись і відпочивати.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Хто здоровий — не сумує,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Над загадками мудрує,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Він сміливо в світ іде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Й за собою всіх веде.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Бо здоров'я — це прекрасно,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Здорово, чудово, ясно!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доступні для людини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Всі дороги і стежини!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0575" y="7957244"/>
            <a:ext cx="233069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Хто здоров’я не цінує,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 того вибору нема: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Або він життя змарнує,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Або те його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злама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Ну, а хто здоров’ям важить,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До краплинки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зберіга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Той вам з радістю покаже,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Де черпається снага!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58927" y="5292948"/>
            <a:ext cx="26187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Як думав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Василько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Думав Вася, Танін брат,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Щоб здоровим стати,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Треба їсти — все підряд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І побільше спати.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Так Василько і робив,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Враз, як прокидався,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Щось жував він, їв і їв,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Просто — запихався.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Став гладкий — не підбіжить!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Та і йти не може...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Як такому в світі </a:t>
            </a:r>
            <a:r>
              <a:rPr lang="uk-UA" sz="1400" dirty="0" err="1">
                <a:latin typeface="Times New Roman" pitchFamily="18" charset="0"/>
                <a:cs typeface="Times New Roman" pitchFamily="18" charset="0"/>
              </a:rPr>
              <a:t>жить</a:t>
            </a: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sz="1400" dirty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Хто тут допоможе?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1274</Words>
  <Application>Microsoft Office PowerPoint</Application>
  <PresentationFormat>Произвольный</PresentationFormat>
  <Paragraphs>47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Valenyina</dc:creator>
  <cp:lastModifiedBy>Viki</cp:lastModifiedBy>
  <cp:revision>12</cp:revision>
  <dcterms:created xsi:type="dcterms:W3CDTF">2020-09-09T11:16:32Z</dcterms:created>
  <dcterms:modified xsi:type="dcterms:W3CDTF">2024-03-19T08:52:40Z</dcterms:modified>
</cp:coreProperties>
</file>